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2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00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3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085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1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0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9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6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3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CCDF-5953-4012-B3C8-0FA44DC153F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0BC412-0202-4F79-9E52-EFF5C9D01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6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9BA7-A08E-0888-3DF2-35D41AEF32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Mean deviation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A00B8-9996-217C-1B0B-67427A5CDD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6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AF2A-7361-CB35-CB56-A14E03A5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370A-DB6B-26D3-0258-73C4F0B3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Mean deviation is an absolute measure of dispersion which is assessed on the basis of the average of the distribution. </a:t>
            </a:r>
          </a:p>
          <a:p>
            <a:pPr marL="0" indent="0" algn="just">
              <a:buNone/>
            </a:pPr>
            <a:r>
              <a:rPr lang="en-US" dirty="0"/>
              <a:t>It is the sum of absolute deviation from an average divided by the number of items. It is also known as average deviation. </a:t>
            </a:r>
          </a:p>
        </p:txBody>
      </p:sp>
    </p:spTree>
    <p:extLst>
      <p:ext uri="{BB962C8B-B14F-4D97-AF65-F5344CB8AC3E}">
        <p14:creationId xmlns:p14="http://schemas.microsoft.com/office/powerpoint/2010/main" val="357981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2CAC-94A1-9722-B366-00271A2F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Coefficient of mean deviation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6ACE18-168C-FD8B-EC1B-3D5744DB58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494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As we know that mean deviation is an absolute measure of dispersion, Thus, in order to transform it into a relative measure, it is divided by the average from which it has been calculated. It is then known as the coefficient of mean deviation.</a:t>
                </a:r>
              </a:p>
              <a:p>
                <a:pPr marL="0" indent="0" algn="just">
                  <a:buNone/>
                </a:pPr>
                <a:r>
                  <a:rPr lang="en-US" dirty="0"/>
                  <a:t>Thus, </a:t>
                </a:r>
              </a:p>
              <a:p>
                <a:pPr marL="0" indent="0" algn="just">
                  <a:buNone/>
                </a:pPr>
                <a:r>
                  <a:rPr lang="en-US" b="1" dirty="0"/>
                  <a:t>Coefficient of mean deviation from 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𝑴𝑫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1800" b="1" dirty="0">
                    <a:latin typeface="Calibri" panose="020F0502020204030204" pitchFamily="34" charset="0"/>
                    <a:cs typeface="Cordia New" panose="020B0304020202020204" pitchFamily="34" charset="-34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dirty="0"/>
                  <a:t>And</a:t>
                </a:r>
              </a:p>
              <a:p>
                <a:pPr marL="0" indent="0" algn="just">
                  <a:buNone/>
                </a:pPr>
                <a:r>
                  <a:rPr lang="en-US" b="1" dirty="0"/>
                  <a:t>Coefficient of mean deviation from median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/>
                        </m:ctrlPr>
                      </m:fPr>
                      <m:num>
                        <m:r>
                          <a:rPr lang="en-US" b="1" i="0"/>
                          <m:t>𝐌𝐃</m:t>
                        </m:r>
                      </m:num>
                      <m:den>
                        <m:r>
                          <a:rPr lang="en-US" b="1" i="0"/>
                          <m:t>𝐌</m:t>
                        </m:r>
                        <m:r>
                          <a:rPr lang="en-US" b="1" i="0"/>
                          <m:t>(</m:t>
                        </m:r>
                        <m:r>
                          <a:rPr lang="en-US" b="1" i="0"/>
                          <m:t>𝐌𝐞𝐝𝐢𝐚𝐧</m:t>
                        </m:r>
                        <m:r>
                          <a:rPr lang="en-US" b="1" i="0"/>
                          <m:t>)</m:t>
                        </m:r>
                      </m:den>
                    </m:f>
                    <m:r>
                      <a:rPr lang="en-US" b="1" i="1"/>
                      <m:t> </m:t>
                    </m:r>
                  </m:oMath>
                </a14:m>
                <a:endParaRPr lang="en-US" b="1" dirty="0"/>
              </a:p>
              <a:p>
                <a:pPr marL="0" indent="0" algn="just">
                  <a:buNone/>
                </a:pPr>
                <a:r>
                  <a:rPr lang="en-US" b="1" dirty="0"/>
                  <a:t>Note:- </a:t>
                </a:r>
                <a:r>
                  <a:rPr lang="en-US" dirty="0"/>
                  <a:t>Mode is not a stable average so, it is not used to calculate mean deviation and coefficient of mean deviation.</a:t>
                </a:r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6ACE18-168C-FD8B-EC1B-3D5744DB5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49425"/>
                <a:ext cx="10515600" cy="4351338"/>
              </a:xfrm>
              <a:blipFill>
                <a:blip r:embed="rId2"/>
                <a:stretch>
                  <a:fillRect l="-522" t="-980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74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D00A-4786-35DA-5ABA-5C6A0DF3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Calculation of mean deviation and its Coefficient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4BB137-A473-D46D-A983-837F2D071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2100" dirty="0"/>
                  <a:t>The calculation of mean deviation and its Coefficient in different series is discussed below</a:t>
                </a:r>
              </a:p>
              <a:p>
                <a:pPr marL="0" indent="0">
                  <a:buNone/>
                </a:pPr>
                <a:r>
                  <a:rPr lang="en-US" sz="2100" b="1" dirty="0"/>
                  <a:t>In individual series </a:t>
                </a:r>
                <a:r>
                  <a:rPr lang="en-US" sz="2100" dirty="0"/>
                  <a:t>Calculation of mean deviation of the value that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100" b="1" i="1" smtClean="0">
                            <a:effectLst/>
                            <a:latin typeface="Cambria Math" panose="02040503050406030204" pitchFamily="18" charset="0"/>
                            <a:ea typeface="DengXian" panose="020B0503020204020204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DengXian" panose="020B0503020204020204" pitchFamily="2" charset="-122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</m:acc>
                    <m:r>
                      <a:rPr lang="en-US" sz="2100" b="1" i="1">
                        <a:effectLst/>
                        <a:latin typeface="Cambria Math" panose="02040503050406030204" pitchFamily="18" charset="0"/>
                        <a:ea typeface="DengXian" panose="020B0503020204020204" pitchFamily="2" charset="-122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100" b="1" dirty="0">
                    <a:effectLst/>
                    <a:latin typeface="Times New Roman" panose="02020603050405020304" pitchFamily="18" charset="0"/>
                    <a:ea typeface="DengXian" panose="020B0503020204020204" pitchFamily="2" charset="-122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1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1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nary>
                      </m:num>
                      <m:den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en-US" sz="2100" dirty="0">
                  <a:latin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indent="0">
                  <a:buNone/>
                </a:pPr>
                <a:r>
                  <a:rPr lang="en-US" sz="2100" dirty="0"/>
                  <a:t>Calculate the difference between each value and the arithmetic mean. All differences are considered to be positive. These differences are called deviations and denoted as |D|. We find sum of all deviation, i.e.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1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𝑫</m:t>
                        </m:r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</m:nary>
                  </m:oMath>
                </a14:m>
                <a:endParaRPr lang="en-US" sz="2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indent="0">
                  <a:buNone/>
                </a:pPr>
                <a:r>
                  <a:rPr lang="en-US" sz="2100" dirty="0"/>
                  <a:t>Now, mean deviation is calculated with the help of the following formula </a:t>
                </a:r>
              </a:p>
              <a:p>
                <a:pPr marL="0" indent="0">
                  <a:buNone/>
                </a:pPr>
                <a:r>
                  <a:rPr lang="en-US" sz="2100" b="1" dirty="0"/>
                  <a:t>Mean deviation from 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b="1" i="1" smtClean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𝑫</m:t>
                            </m:r>
                            <m: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</m:e>
                        </m:nary>
                      </m:num>
                      <m:den>
                        <m:r>
                          <a:rPr lang="en-US" sz="2100" b="1" i="1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en-US" sz="2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Where,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1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𝑫</m:t>
                        </m:r>
                        <m:r>
                          <a:rPr lang="en-US" sz="2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</m:nary>
                  </m:oMath>
                </a14:m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 = Sum of absolute deviations</a:t>
                </a:r>
              </a:p>
              <a:p>
                <a:pPr marL="0" indent="0">
                  <a:buNone/>
                </a:pPr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n = Number of values</a:t>
                </a:r>
              </a:p>
              <a:p>
                <a:pPr marL="0" indent="0">
                  <a:buNone/>
                </a:pP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After that, to calculate coefficient of mean deviation, use the following formula</a:t>
                </a:r>
              </a:p>
              <a:p>
                <a:pPr marL="0" indent="0">
                  <a:buNone/>
                </a:pPr>
                <a:r>
                  <a:rPr lang="en-US" sz="2100" b="1" dirty="0">
                    <a:effectLst/>
                    <a:ea typeface="Calibri" panose="020F0502020204030204" pitchFamily="34" charset="0"/>
                    <a:cs typeface="Cordia New" panose="020B0304020202020204" pitchFamily="34" charset="-34"/>
                  </a:rPr>
                  <a:t>Coefficient of MD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b="1" i="1" smtClean="0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𝑴𝑫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sz="2100" b="1" i="1">
                                    <a:effectLst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100" b="1" i="1">
                                    <a:effectLst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</m:e>
                            </m:acc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100" b="1" i="1">
                                <a:effectLst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endParaRPr lang="en-US" sz="2100" b="1" dirty="0">
                  <a:effectLst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indent="0">
                  <a:buNone/>
                </a:pPr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𝑀𝐷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21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Cordia New" panose="020B0304020202020204" pitchFamily="34" charset="-34"/>
                  </a:rPr>
                  <a:t> = Mean deviation from Mean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1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n-US" sz="21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100" dirty="0">
                    <a:latin typeface="Times New Roman" panose="02020603050405020304" pitchFamily="18" charset="0"/>
                    <a:ea typeface="DengXian" panose="02010600030101010101" pitchFamily="2" charset="-122"/>
                    <a:cs typeface="Cordia New" panose="020B0304020202020204" pitchFamily="34" charset="-34"/>
                  </a:rPr>
                  <a:t> </a:t>
                </a:r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Arithmetic Mean</a:t>
                </a:r>
              </a:p>
              <a:p>
                <a:pPr marL="0" indent="0">
                  <a:buNone/>
                </a:pPr>
                <a:r>
                  <a:rPr lang="en-US" sz="21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Note:- </a:t>
                </a:r>
                <a:r>
                  <a:rPr lang="en-US" sz="2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If mean deviation is to be calculated from median, then deviations are to be taken from median.</a:t>
                </a:r>
              </a:p>
              <a:p>
                <a:pPr marL="0" indent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4BB137-A473-D46D-A983-837F2D071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30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D3EC-328D-A5A9-9915-3835F9DB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7615D-FCA0-90B4-5369-F313DABA99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In discrete series </a:t>
                </a:r>
                <a:r>
                  <a:rPr lang="en-US" dirty="0"/>
                  <a:t>First of all, calculate the Arithmetic mean. Find absolute deviation |D| from the mean, i.e. ignore the plus or minus signs of deviations. Then, multiply absolute deviation |D| of each observation with the corresponding frequency (f) of the variable (</a:t>
                </a:r>
                <a:r>
                  <a:rPr lang="en-US" dirty="0" err="1"/>
                  <a:t>f|D</a:t>
                </a:r>
                <a:r>
                  <a:rPr lang="en-US" dirty="0"/>
                  <a:t>|)and find some of these product.</a:t>
                </a:r>
              </a:p>
              <a:p>
                <a:pPr marL="0" indent="0">
                  <a:buNone/>
                </a:pPr>
                <a:r>
                  <a:rPr lang="en-US" dirty="0"/>
                  <a:t>Mean deviation is calculated with the help of following given formula</a:t>
                </a:r>
              </a:p>
              <a:p>
                <a:pPr marL="0" indent="0">
                  <a:buNone/>
                </a:pPr>
                <a:r>
                  <a:rPr lang="en-US" b="1" dirty="0"/>
                  <a:t>Mean deviation from Arithmetic 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𝑫</m:t>
                            </m:r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endParaRPr lang="en-US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indent="0">
                  <a:buNone/>
                </a:pPr>
                <a:r>
                  <a:rPr lang="en-US" dirty="0"/>
                  <a:t>Where,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</m:nary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 = </a:t>
                </a:r>
                <a:r>
                  <a:rPr lang="en-US" dirty="0"/>
                  <a:t>Sum of the product of absolute deviations with frequency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nary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=  </a:t>
                </a:r>
                <a:r>
                  <a:rPr lang="en-US" dirty="0"/>
                  <a:t>Sum of frequencies </a:t>
                </a:r>
              </a:p>
              <a:p>
                <a:pPr marL="0" indent="0">
                  <a:buNone/>
                </a:pPr>
                <a:r>
                  <a:rPr lang="en-US" dirty="0"/>
                  <a:t>Now, coefficient of mean deviation is calculated with the help of following formula</a:t>
                </a:r>
              </a:p>
              <a:p>
                <a:pPr marL="0" indent="0">
                  <a:buNone/>
                </a:pPr>
                <a:r>
                  <a:rPr lang="en-US" b="1" dirty="0"/>
                  <a:t>Coefficient of mean deviation </a:t>
                </a:r>
                <a14:m>
                  <m:oMath xmlns:m="http://schemas.openxmlformats.org/officeDocument/2006/math">
                    <m:r>
                      <a:rPr lang="en-US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𝑀𝐷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77615D-FCA0-90B4-5369-F313DABA99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75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17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1560-E2A1-FAE8-F770-7F9B6A97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785EB-9C66-5598-1CDA-F90D73FC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In continuous series  </a:t>
            </a:r>
            <a:r>
              <a:rPr lang="en-US" dirty="0"/>
              <a:t>Find the mid-value of the groups of the given frequency distribution. </a:t>
            </a:r>
          </a:p>
          <a:p>
            <a:pPr marL="0" indent="0" algn="just">
              <a:buNone/>
            </a:pPr>
            <a:r>
              <a:rPr lang="en-US" dirty="0"/>
              <a:t>Find the actual mean of the distribution and find the absolute deviation by subtracting the mean from the given values. Denote it as |D|.</a:t>
            </a:r>
          </a:p>
          <a:p>
            <a:pPr marL="0" indent="0" algn="just">
              <a:buNone/>
            </a:pPr>
            <a:r>
              <a:rPr lang="en-US" dirty="0"/>
              <a:t>Multiply frequency with the deviation and then find the sum of their products, the formulae as discussed in the discrete series are to be used.</a:t>
            </a:r>
          </a:p>
        </p:txBody>
      </p:sp>
    </p:spTree>
    <p:extLst>
      <p:ext uri="{BB962C8B-B14F-4D97-AF65-F5344CB8AC3E}">
        <p14:creationId xmlns:p14="http://schemas.microsoft.com/office/powerpoint/2010/main" val="29696264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501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Mean deviation</vt:lpstr>
      <vt:lpstr>Mean deviation</vt:lpstr>
      <vt:lpstr>Coefficient of mean deviation</vt:lpstr>
      <vt:lpstr>Calculation of mean deviation and its Coefficient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deviation</dc:title>
  <dc:creator>Ananya Priya</dc:creator>
  <cp:lastModifiedBy>Ananya Priya</cp:lastModifiedBy>
  <cp:revision>1</cp:revision>
  <dcterms:created xsi:type="dcterms:W3CDTF">2023-01-14T15:03:18Z</dcterms:created>
  <dcterms:modified xsi:type="dcterms:W3CDTF">2023-01-14T15:04:07Z</dcterms:modified>
</cp:coreProperties>
</file>